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7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79" r:id="rId14"/>
    <p:sldId id="280" r:id="rId15"/>
    <p:sldId id="281" r:id="rId16"/>
    <p:sldId id="282" r:id="rId17"/>
    <p:sldId id="283" r:id="rId18"/>
    <p:sldId id="288" r:id="rId19"/>
    <p:sldId id="278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0BA0BC-4168-4E9C-B919-18754D0C92B0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8BD36F-5F80-4632-99DC-51FAD76EF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FDB62C-B4B8-448F-8C68-709DAB7485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6668C-06B1-4905-8007-58B2B426E4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D3209B-55B7-4FCE-8F67-0B1F12B98B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653A3-55EB-4F57-A412-E630B972BB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6207D-7A48-4A18-B74F-40A25DE282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3D02E-D3AF-433F-B111-27D607050C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AF942-781C-4CFE-A568-016A37D86C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33384-C82B-4050-B3A0-6713E6DE38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0006B-45CC-4E68-A441-D74295EB7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0B48E-672C-4856-AA2C-0AF9B6D7C8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44BBA-D153-4A2F-8A62-25CA44581A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2FFCD-2AB2-454D-989A-3A951816E5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3AB23-F881-435A-B1E7-BF49171A9E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21E99-7B95-471F-ADAB-B8496A350A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77BEC-961E-4231-8A70-BFB16C01C4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A7F95-D04B-46F2-AD19-51F2C72C0F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8A322-E77B-497E-AB33-E3C76AFDA5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0C16A8-EC71-4DBD-AF5B-95949628CC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45858-58C5-4A66-B965-4F60E53FD7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0A725-4885-4124-9A35-832EB144C9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D7EEE-E9EE-42E5-AB11-19A234E8E2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761A-3339-4DD5-AD0A-5B251DF378EA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A6F2-8239-4E54-BAC8-3A39E5F9B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2A57-0475-4F30-B7F5-5E93A2515679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77F9-F9D6-450D-858B-4B800297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AC6768-7E75-410D-9AE2-57F3EE7D0471}" type="datetimeFigureOut">
              <a:rPr lang="ru-RU"/>
              <a:pPr>
                <a:defRPr/>
              </a:pPr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0E1C1C-6476-4CD5-B64A-601F8ABF2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9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Relationship Id="rId8" Type="http://schemas.openxmlformats.org/officeDocument/2006/relationships/image" Target="../media/image21.jpeg" /><Relationship Id="rId9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3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4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5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6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27.jpeg" /><Relationship Id="rId8" Type="http://schemas.openxmlformats.org/officeDocument/2006/relationships/image" Target="../media/image28.jpeg" /><Relationship Id="rId9" Type="http://schemas.openxmlformats.org/officeDocument/2006/relationships/image" Target="../media/image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9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3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1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Relationship Id="rId9" Type="http://schemas.openxmlformats.org/officeDocument/2006/relationships/image" Target="../media/image8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3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4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35.jpeg" /><Relationship Id="rId7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3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4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5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6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7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9.pn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8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3" name="Picture 2" descr="C:\Users\Денис\Desktop\f_644353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-214313" y="188913"/>
            <a:ext cx="9358313" cy="23574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</a:rPr>
              <a:t>ЖЕЛЕЗНАЯ  ДОРОГА – ЗОНА  ПОВЫШЕННОЙ  ОПАСНОСТИ</a:t>
            </a:r>
          </a:p>
        </p:txBody>
      </p:sp>
    </p:spTree>
  </p:cSld>
  <p:clrMapOvr>
    <a:masterClrMapping/>
  </p:clrMapOvr>
  <p:transition spd="med">
    <p:comb dir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01" name="Picture 2" descr="E:\Константинова\Новые\DSCF134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0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1206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51207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51500" y="6337300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08" name="Line 13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51210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касаться металлических конструкций на опорах контактной сети</a:t>
              </a:r>
            </a:p>
          </p:txBody>
        </p:sp>
        <p:pic>
          <p:nvPicPr>
            <p:cNvPr id="51212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51213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49" name="Picture 2" descr="E:\Константинова\P103093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14313"/>
            <a:ext cx="9144000" cy="6175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082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325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3254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53255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80063" y="6265863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3256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7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53258" name="Группа 58"/>
          <p:cNvGrpSpPr/>
          <p:nvPr/>
        </p:nvGrpSpPr>
        <p:grpSpPr>
          <a:xfrm>
            <a:off x="323850" y="981075"/>
            <a:ext cx="1944688" cy="2087563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переходить пути при опущенном шлагбауме и красных огнях светофора</a:t>
              </a:r>
            </a:p>
          </p:txBody>
        </p:sp>
        <p:pic>
          <p:nvPicPr>
            <p:cNvPr id="53260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53261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 spd="med"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297" name="Picture 2" descr="E:\Константинова\Новые\DSCF135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435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5301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5302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 rot="8835886">
            <a:off x="6372225" y="1844675"/>
            <a:ext cx="1122363" cy="166688"/>
          </a:xfrm>
          <a:prstGeom prst="rightArrow">
            <a:avLst>
              <a:gd name="adj1" fmla="val 50000"/>
              <a:gd name="adj2" fmla="val 201688"/>
            </a:avLst>
          </a:prstGeom>
          <a:solidFill>
            <a:srgbClr val="E70F3D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ru-RU" b="1"/>
          </a:p>
        </p:txBody>
      </p:sp>
      <p:pic>
        <p:nvPicPr>
          <p:cNvPr id="55304" name="Picture 13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80063" y="6265863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5305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5306" name="Line 15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55307" name="Группа 58"/>
          <p:cNvGrpSpPr/>
          <p:nvPr/>
        </p:nvGrpSpPr>
        <p:grpSpPr>
          <a:xfrm>
            <a:off x="179388" y="4076700"/>
            <a:ext cx="1944687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разговаривать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по телефону</a:t>
              </a:r>
            </a:p>
          </p:txBody>
        </p:sp>
        <p:pic>
          <p:nvPicPr>
            <p:cNvPr id="55309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55310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 spd="med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345" name="Picture 2" descr="E:\Константинова\Новые\DSCF135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734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57350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 rot="8835886">
            <a:off x="4589463" y="1457325"/>
            <a:ext cx="1122362" cy="166688"/>
          </a:xfrm>
          <a:prstGeom prst="rightArrow">
            <a:avLst>
              <a:gd name="adj1" fmla="val 50000"/>
              <a:gd name="adj2" fmla="val 201688"/>
            </a:avLst>
          </a:prstGeom>
          <a:solidFill>
            <a:srgbClr val="E70F3D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ru-RU" b="1"/>
          </a:p>
        </p:txBody>
      </p:sp>
      <p:pic>
        <p:nvPicPr>
          <p:cNvPr id="57352" name="Picture 13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80063" y="6265863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7353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7354" name="Line 15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57355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слушать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музыку в наушниках</a:t>
              </a:r>
            </a:p>
          </p:txBody>
        </p:sp>
        <p:pic>
          <p:nvPicPr>
            <p:cNvPr id="57357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57358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uiExpand="1"/>
      <p:bldP spid="573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0417" name="Picture 2" descr="E:\Константинова\Новые\DSCF132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35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939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60422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286125" y="5357813"/>
            <a:ext cx="2814638" cy="185737"/>
          </a:xfrm>
          <a:prstGeom prst="straightConnector1">
            <a:avLst/>
          </a:prstGeom>
          <a:ln w="825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4" name="TextBox 13"/>
          <p:cNvSpPr txBox="1">
            <a:spLocks noChangeArrowheads="1"/>
          </p:cNvSpPr>
          <p:nvPr/>
        </p:nvSpPr>
        <p:spPr bwMode="auto">
          <a:xfrm rot="-199890">
            <a:off x="3500438" y="4535488"/>
            <a:ext cx="2643187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Не менее 5 м</a:t>
            </a:r>
          </a:p>
        </p:txBody>
      </p:sp>
      <p:pic>
        <p:nvPicPr>
          <p:cNvPr id="60425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0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465" name="Picture 2" descr="E:\Константинова\Новые\DSCF131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57375" y="0"/>
            <a:ext cx="5143500" cy="6500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44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62470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62471" name="Группа 58"/>
          <p:cNvGrpSpPr/>
          <p:nvPr/>
        </p:nvGrpSpPr>
        <p:grpSpPr>
          <a:xfrm>
            <a:off x="6588125" y="1052513"/>
            <a:ext cx="2016125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заходить за ограничительную черту на платформе</a:t>
              </a:r>
            </a:p>
          </p:txBody>
        </p:sp>
        <p:pic>
          <p:nvPicPr>
            <p:cNvPr id="62474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62475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62472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4513" name="Picture 2" descr="E:\Константинова\Новые\DSCF1397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 bwMode="auto">
          <a:xfrm>
            <a:off x="-7938" y="0"/>
            <a:ext cx="9151938" cy="62150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349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43063" y="2714625"/>
            <a:ext cx="592931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TextBox 11"/>
          <p:cNvSpPr txBox="1">
            <a:spLocks noChangeArrowheads="1"/>
          </p:cNvSpPr>
          <p:nvPr/>
        </p:nvSpPr>
        <p:spPr bwMode="auto">
          <a:xfrm>
            <a:off x="2928938" y="2000250"/>
            <a:ext cx="38576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Не менее 10 м</a:t>
            </a:r>
          </a:p>
        </p:txBody>
      </p:sp>
      <p:sp>
        <p:nvSpPr>
          <p:cNvPr id="64520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64521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45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1" name="Picture 2" descr="E:\Константинова\Новые\DSCF131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5541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66566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66567" name="Группа 58"/>
          <p:cNvGrpSpPr/>
          <p:nvPr/>
        </p:nvGrpSpPr>
        <p:grpSpPr>
          <a:xfrm>
            <a:off x="250825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Переходить только при наличии специальных площадок</a:t>
              </a:r>
            </a:p>
          </p:txBody>
        </p:sp>
        <p:pic>
          <p:nvPicPr>
            <p:cNvPr id="66570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66571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66568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8609" name="Picture 2" descr="E:\Константинова\Новые\DSCF136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758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86063" y="3643313"/>
            <a:ext cx="4071937" cy="357187"/>
          </a:xfrm>
          <a:prstGeom prst="straightConnector1">
            <a:avLst/>
          </a:prstGeom>
          <a:ln w="825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TextBox 10"/>
          <p:cNvSpPr txBox="1">
            <a:spLocks noChangeArrowheads="1"/>
          </p:cNvSpPr>
          <p:nvPr/>
        </p:nvSpPr>
        <p:spPr bwMode="auto">
          <a:xfrm rot="243218">
            <a:off x="3500438" y="3071813"/>
            <a:ext cx="35718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Не менее 5 м</a:t>
            </a: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8616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68617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8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657" name="Picture 2" descr="E:\Константинова\Новые\DSCF136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963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70662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70663" name="Группа 58"/>
          <p:cNvGrpSpPr/>
          <p:nvPr/>
        </p:nvGrpSpPr>
        <p:grpSpPr>
          <a:xfrm>
            <a:off x="7019925" y="908050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Лечь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на землю</a:t>
              </a:r>
            </a:p>
          </p:txBody>
        </p:sp>
        <p:pic>
          <p:nvPicPr>
            <p:cNvPr id="70666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70667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70664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7" name="Picture 2" descr="E:\Константинова\Новые\DSCF132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4821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34822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34823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15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Дмитрий\Desktop\ВАЖНОООО\Рисунок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517504" y="3643314"/>
            <a:ext cx="2626496" cy="2515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4826" name="Группа 58"/>
          <p:cNvGrpSpPr/>
          <p:nvPr/>
        </p:nvGrpSpPr>
        <p:grpSpPr>
          <a:xfrm>
            <a:off x="6659563" y="836613"/>
            <a:ext cx="2124075" cy="1655762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2000" b="1">
                  <a:solidFill>
                    <a:srgbClr val="FF0000"/>
                  </a:solidFill>
                  <a:latin typeface="Times New Roman" pitchFamily="18" charset="0"/>
                </a:rPr>
                <a:t>Не наступать на рельс</a:t>
              </a:r>
            </a:p>
          </p:txBody>
        </p:sp>
        <p:pic>
          <p:nvPicPr>
            <p:cNvPr id="34829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4830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34827" name="Picture 13" descr="ЛЕЙБЛ СТЖТ 2 Без полей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2705" name="Picture 2" descr="E:\Константинова\P103093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48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68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72710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72711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Пользуйтесь мостами и тоннелями</a:t>
              </a:r>
            </a:p>
          </p:txBody>
        </p:sp>
        <p:pic>
          <p:nvPicPr>
            <p:cNvPr id="72714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72715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72712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4753" name="Picture 2" descr="E:\Константинова\Новые\DSCF135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373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74758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grpSp>
        <p:nvGrpSpPr>
          <p:cNvPr id="74759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Специальными пешеходными настилами</a:t>
              </a:r>
            </a:p>
          </p:txBody>
        </p:sp>
        <p:pic>
          <p:nvPicPr>
            <p:cNvPr id="74762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74763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74760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082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5780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76805" name="Picture 7" descr="SDC1033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3850" y="819150"/>
            <a:ext cx="8424863" cy="5381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6806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76807" name="Скругленный прямоугольник 15"/>
          <p:cNvSpPr>
            <a:spLocks noChangeArrowheads="1"/>
          </p:cNvSpPr>
          <p:nvPr/>
        </p:nvSpPr>
        <p:spPr bwMode="auto">
          <a:xfrm>
            <a:off x="4716463" y="5013325"/>
            <a:ext cx="381635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4991" cmpd="thickThin" algn="ctr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/>
            <a:endParaRPr lang="ru-RU" sz="2000" b="1" i="1">
              <a:solidFill>
                <a:srgbClr val="0000FF"/>
              </a:solidFill>
            </a:endParaRP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Arial Narrow" pitchFamily="34" charset="0"/>
              </a:rPr>
              <a:t>БЕРЕГИТЕ  СВОЮ  ЖИЗНЬ!</a:t>
            </a:r>
          </a:p>
          <a:p>
            <a:pPr>
              <a:lnSpc>
                <a:spcPct val="50000"/>
              </a:lnSpc>
              <a:spcBef>
                <a:spcPct val="20000"/>
              </a:spcBef>
              <a:buFont typeface="Arial"/>
              <a:buNone/>
            </a:pPr>
            <a:endParaRPr lang="ru-RU" b="1" i="1">
              <a:solidFill>
                <a:srgbClr val="0000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6808" name="Picture 8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68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5" name="Picture 2" descr="E:\Константинова\Новые\DSCF133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611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686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36870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36873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наступать на остряк стрелочного перевода</a:t>
              </a:r>
            </a:p>
          </p:txBody>
        </p:sp>
        <p:pic>
          <p:nvPicPr>
            <p:cNvPr id="36876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6877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36874" name="Picture 12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580063" y="6337300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3" name="Picture 2" descr="E:\Константинова\Новые\DSCF137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891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38918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38919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38921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ходить по путям</a:t>
              </a:r>
            </a:p>
          </p:txBody>
        </p:sp>
        <p:pic>
          <p:nvPicPr>
            <p:cNvPr id="38924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38925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38922" name="Picture 12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1" name="Picture 2" descr="E:\Константинова\Новые\DSCF136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6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0966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sp>
        <p:nvSpPr>
          <p:cNvPr id="40967" name="Line 13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14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40969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40970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подлезать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под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 вагонами</a:t>
              </a:r>
            </a:p>
          </p:txBody>
        </p:sp>
        <p:pic>
          <p:nvPicPr>
            <p:cNvPr id="40972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0973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 spd="med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09" name="Picture 2" descr="E:\Константинова\Новые\DSCF135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301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3014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43015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43018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перебегать перед локомотивом</a:t>
              </a:r>
            </a:p>
          </p:txBody>
        </p:sp>
        <p:pic>
          <p:nvPicPr>
            <p:cNvPr id="43020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3021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 spd="med" advTm="1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7" name="Picture 2" descr="E:\Константинова\Новые\DSCF137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6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5715000" y="6356350"/>
            <a:ext cx="3429000" cy="365125"/>
          </a:xfrm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FF0000"/>
                </a:solidFill>
              </a:rPr>
              <a:t>Проект «Железная дорога – зона повышенной  опасности»</a:t>
            </a:r>
          </a:p>
        </p:txBody>
      </p:sp>
      <p:sp>
        <p:nvSpPr>
          <p:cNvPr id="45062" name="Line 12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45064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перелезать через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автосцепки вагонов</a:t>
              </a:r>
            </a:p>
          </p:txBody>
        </p:sp>
        <p:pic>
          <p:nvPicPr>
            <p:cNvPr id="45067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5068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45065" name="Picture 11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580063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105" name="Picture 2" descr="E:\Константинова\Новые\DSCF137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710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7110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pic>
        <p:nvPicPr>
          <p:cNvPr id="47111" name="Picture 12" descr="ЛЕЙБЛ СТЖТ 2 Без полей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80063" y="6337300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 flipV="1">
            <a:off x="0" y="765175"/>
            <a:ext cx="9144000" cy="547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7113" name="Line 14"/>
          <p:cNvSpPr>
            <a:spLocks noChangeShapeType="1"/>
          </p:cNvSpPr>
          <p:nvPr/>
        </p:nvSpPr>
        <p:spPr bwMode="auto">
          <a:xfrm>
            <a:off x="0" y="765175"/>
            <a:ext cx="9144000" cy="540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ru-RU"/>
          </a:p>
        </p:txBody>
      </p:sp>
      <p:grpSp>
        <p:nvGrpSpPr>
          <p:cNvPr id="47114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Убедиться в отсутствии поезда по соседнему пути</a:t>
              </a:r>
            </a:p>
          </p:txBody>
        </p:sp>
        <p:pic>
          <p:nvPicPr>
            <p:cNvPr id="47116" name="Picture 25" descr="1 урезанный 2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7117" name="Picture 21" descr="логотип_resize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153" name="Picture 2" descr="E:\Константинова\Новые\DSCF139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to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otto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4134"/>
            <a:ext cx="9144000" cy="35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z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42875"/>
            <a:ext cx="3122613" cy="5270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9157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49158" name="Номер слайда 6"/>
          <p:cNvSpPr txBox="1"/>
          <p:nvPr/>
        </p:nvSpPr>
        <p:spPr bwMode="auto">
          <a:xfrm>
            <a:off x="5715000" y="6356350"/>
            <a:ext cx="3429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Проект «Железная дорога – зона повышенной  опасности»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3214688" y="1857375"/>
            <a:ext cx="2214562" cy="71438"/>
          </a:xfrm>
          <a:prstGeom prst="straightConnector1">
            <a:avLst/>
          </a:prstGeom>
          <a:ln w="825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4500563" y="928688"/>
            <a:ext cx="30003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Не менее 2 м</a:t>
            </a:r>
          </a:p>
        </p:txBody>
      </p:sp>
      <p:grpSp>
        <p:nvGrpSpPr>
          <p:cNvPr id="49161" name="Группа 58"/>
          <p:cNvGrpSpPr/>
          <p:nvPr/>
        </p:nvGrpSpPr>
        <p:grpSpPr>
          <a:xfrm>
            <a:off x="323850" y="981075"/>
            <a:ext cx="1944688" cy="1943100"/>
            <a:chOff x="194527" y="1358900"/>
            <a:chExt cx="2162829" cy="2813050"/>
          </a:xfrm>
        </p:grpSpPr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194527" y="1358900"/>
              <a:ext cx="2162829" cy="281305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139700" dist="81320" dir="3080412" algn="ctr" rotWithShape="0">
                <a:schemeClr val="tx1">
                  <a:alpha val="50000"/>
                </a:scheme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</a:rPr>
                <a:t>Не перелезать через локомотивы и вагоны</a:t>
              </a:r>
            </a:p>
          </p:txBody>
        </p:sp>
        <p:pic>
          <p:nvPicPr>
            <p:cNvPr id="49165" name="Picture 25" descr="1 урезанный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001925" y="1358900"/>
              <a:ext cx="1282700" cy="220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49166" name="Picture 21" descr="логотип_resize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298663" y="1384300"/>
              <a:ext cx="1036637" cy="163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49162" name="Picture 14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528050" y="5589588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9163" name="Picture 8" descr="ЛЕЙБЛ СТЖТ 2 Без полей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51500" y="6308725"/>
            <a:ext cx="463550" cy="476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9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50</Paragraphs>
  <Slides>22</Slides>
  <Notes>21</Notes>
  <TotalTime>509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8">
      <vt:lpstr>Arial</vt:lpstr>
      <vt:lpstr>Calibri</vt:lpstr>
      <vt:lpstr>Bookman Old Style</vt:lpstr>
      <vt:lpstr>Times New Roman</vt:lpstr>
      <vt:lpstr>Arial Narrow</vt:lpstr>
      <vt:lpstr>Тема Office</vt:lpstr>
      <vt:lpstr>ЖЕЛЕЗНАЯ  ДОРОГА – ЗОНА  ПОВЫШЕННОЙ  ОПАСНОСТИ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ЖЕЛЕЗНАЯ  ДОРОГА – ЗОНА  ПОВЫШЕННОЙ  ОПАСНОСТИ</dc:title>
  <dc:creator>Дмитрий</dc:creator>
  <cp:lastModifiedBy>Гуцул Сергей Михайлович</cp:lastModifiedBy>
  <cp:revision>54</cp:revision>
  <dcterms:created xsi:type="dcterms:W3CDTF">2012-08-30T20:16:56Z</dcterms:created>
  <dcterms:modified xsi:type="dcterms:W3CDTF">2025-06-10T18:45:27Z</dcterms:modified>
</cp:coreProperties>
</file>